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1"/>
  </p:sldMasterIdLst>
  <p:sldIdLst>
    <p:sldId id="256" r:id="rId2"/>
    <p:sldId id="257" r:id="rId3"/>
    <p:sldId id="288" r:id="rId4"/>
    <p:sldId id="284" r:id="rId5"/>
    <p:sldId id="264" r:id="rId6"/>
    <p:sldId id="283" r:id="rId7"/>
    <p:sldId id="280" r:id="rId8"/>
    <p:sldId id="268" r:id="rId9"/>
    <p:sldId id="269" r:id="rId10"/>
    <p:sldId id="270" r:id="rId11"/>
    <p:sldId id="281" r:id="rId12"/>
    <p:sldId id="274" r:id="rId13"/>
    <p:sldId id="282" r:id="rId14"/>
    <p:sldId id="286" r:id="rId15"/>
    <p:sldId id="287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211" autoAdjust="0"/>
  </p:normalViewPr>
  <p:slideViewPr>
    <p:cSldViewPr snapToGrid="0">
      <p:cViewPr>
        <p:scale>
          <a:sx n="62" d="100"/>
          <a:sy n="62" d="100"/>
        </p:scale>
        <p:origin x="-9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0858-CEA9-4D36-9AD4-2B76AE337672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BB59-3AD2-4A02-B3A7-284FFF7FC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E028-81F8-46C8-A959-A3AA16F14079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ACF5-51F5-4D6C-94F4-CA2AE2C09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0A67-F209-4DA4-B566-8E564CFC35C6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2863-EBA5-4457-B9FC-BDB7FAD99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2D60-8C9F-48F5-AABE-1B107BF6D905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CE2C-5781-4FBA-8FA9-D9A1E97EB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0E4F-3793-4695-B0EE-88A9B38176FE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17E2-3040-40F8-8D0B-6047B5BCC0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76254-631F-4A59-9378-F6EF97402836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C570-8823-4070-B9E1-77A5EEA1A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28DB-78F3-45A4-8365-2B9B3268435D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E86F-0708-4C73-A8F3-900DFE9778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BD9A-B16D-422C-AF6D-C062F7303B3A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3F61-DAF0-4D36-B4F4-095D02501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C4E0-5F61-46C1-A737-30579A927324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07FEA-E471-484D-91F6-EB1E42300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A5E53-1D43-48F0-ACA1-41D764652E2B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7DE9D-2049-4100-A523-1CFDBC45D7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D353-0E35-4837-B5D9-3DF4F048E44A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CB81-9DB6-4E43-938E-1C7240AA2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2434-A786-44D7-AD87-E26A929603CE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5574-66A1-4E0E-B3DA-B9B738FB2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8ABA-9C07-41B3-9031-955134663630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0AB7-9F78-4F99-985D-7BF83FB12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8777-A640-4F7B-8C17-104587D2FF87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52A4A-29A0-45DC-8A32-2D5B6A8CB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ECB8-A6BC-4357-B709-9751CFC90C91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8180-C6D0-4A1A-9E2D-2244D5563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486E-7396-4332-A8C6-13F68D51FEC2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DF6B-D199-473C-9936-0B41661CE7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2535-084C-4A35-B63F-ADEDF1932D3A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B50B-3C87-449F-861E-DCF3876BF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40617-8A8B-4F74-BDB7-FBB254622055}" type="datetimeFigureOut">
              <a:rPr lang="en-US"/>
              <a:pPr>
                <a:defRPr/>
              </a:pPr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16545-9211-43AF-BD5A-8AE7622A4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  <p:sldLayoutId id="2147483817" r:id="rId12"/>
    <p:sldLayoutId id="2147483805" r:id="rId13"/>
    <p:sldLayoutId id="2147483818" r:id="rId14"/>
    <p:sldLayoutId id="2147483819" r:id="rId15"/>
    <p:sldLayoutId id="2147483804" r:id="rId16"/>
    <p:sldLayoutId id="2147483803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FC5B9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897063" y="231775"/>
            <a:ext cx="8666162" cy="2825750"/>
          </a:xfrm>
        </p:spPr>
        <p:txBody>
          <a:bodyPr/>
          <a:lstStyle/>
          <a:p>
            <a:pPr algn="ctr" eaLnBrk="1" hangingPunct="1"/>
            <a:r>
              <a:rPr lang="uk-UA" sz="4800" b="1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Незаконне розголошення лікарської таємниці</a:t>
            </a:r>
            <a:r>
              <a:rPr lang="ru-RU" sz="48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57525"/>
            <a:ext cx="51308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Капля 4"/>
          <p:cNvSpPr/>
          <p:nvPr/>
        </p:nvSpPr>
        <p:spPr>
          <a:xfrm>
            <a:off x="4949825" y="2620963"/>
            <a:ext cx="6927850" cy="42370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Олександр Корнага</a:t>
            </a:r>
            <a:endParaRPr lang="de-DE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партнер</a:t>
            </a:r>
            <a:endParaRPr lang="de-DE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GARO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&amp;Partners </a:t>
            </a:r>
            <a:r>
              <a:rPr lang="de-DE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LAW FIRM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адвокат, член Комітету медичного і фармацевтичного права та біоетики НААУ </a:t>
            </a:r>
            <a:endParaRPr lang="ru-RU" sz="240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56438" y="644525"/>
            <a:ext cx="3781425" cy="5813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7413" y="996950"/>
            <a:ext cx="3060700" cy="5027613"/>
          </a:xfrm>
        </p:spPr>
        <p:txBody>
          <a:bodyPr rtlCol="0">
            <a:normAutofit lnSpcReduction="10000"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Важливим, є те, що притягнення медика до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 відповідальності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перешкоджає можливості вимагання з боку пацієнта або його законних представників цивільно-правового відшкодування шкоди.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dirty="0"/>
          </a:p>
        </p:txBody>
      </p:sp>
      <p:sp>
        <p:nvSpPr>
          <p:cNvPr id="2" name="Табличка 1"/>
          <p:cNvSpPr/>
          <p:nvPr/>
        </p:nvSpPr>
        <p:spPr>
          <a:xfrm>
            <a:off x="490538" y="750888"/>
            <a:ext cx="6048375" cy="56769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Важливим, є те, що притягнення медика до </a:t>
            </a:r>
            <a:r>
              <a:rPr lang="uk-UA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кримінальної відповідальності </a:t>
            </a: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перешкоджає можливості вимагання з боку пацієнта або його законних представників цивільно-правового відшкодування шкоди. 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65250" y="436563"/>
            <a:ext cx="9012238" cy="167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Законодавство визначає такі </a:t>
            </a:r>
            <a:r>
              <a:rPr lang="uk-UA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умови настання цивільно-правової відповідальності</a:t>
            </a: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сфері медичної діяльності:</a:t>
            </a:r>
            <a:endParaRPr lang="ru-RU" sz="24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154113" y="3094038"/>
            <a:ext cx="9271000" cy="32480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Протиправна поведінка (дія чи бездіяльність)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Заподіяння шкоди пацієнту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Причинний зв'язок між протиправністю та настанням шкідливих наслідків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Вина заподіювана шкоди.</a:t>
            </a:r>
            <a:endParaRPr lang="ru-RU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305425" y="212725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вал 1"/>
          <p:cNvSpPr>
            <a:spLocks noChangeArrowheads="1"/>
          </p:cNvSpPr>
          <p:nvPr/>
        </p:nvSpPr>
        <p:spPr bwMode="auto">
          <a:xfrm>
            <a:off x="614363" y="627063"/>
            <a:ext cx="4821237" cy="5568950"/>
          </a:xfrm>
          <a:prstGeom prst="ellipse">
            <a:avLst/>
          </a:prstGeom>
          <a:solidFill>
            <a:schemeClr val="accent1">
              <a:alpha val="14117"/>
            </a:schemeClr>
          </a:solidFill>
          <a:ln w="19050" cap="rnd" algn="ctr">
            <a:solidFill>
              <a:srgbClr val="6F9526"/>
            </a:solidFill>
            <a:round/>
            <a:headEnd/>
            <a:tailEnd/>
          </a:ln>
        </p:spPr>
        <p:txBody>
          <a:bodyPr anchor="ctr"/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uk-UA" sz="2400">
                <a:latin typeface="Times New Roman" pitchFamily="18" charset="0"/>
                <a:cs typeface="Times New Roman" pitchFamily="18" charset="0"/>
              </a:rPr>
              <a:t>Протиправність — це наявність певного відхилення від правил (норм) надання медичної допомоги, порушення суб'єктивного права пацієнта. Протиправність може виражатись як у дії, так і в бездіяльності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Овал 2"/>
          <p:cNvSpPr>
            <a:spLocks noChangeArrowheads="1"/>
          </p:cNvSpPr>
          <p:nvPr/>
        </p:nvSpPr>
        <p:spPr bwMode="auto">
          <a:xfrm>
            <a:off x="5637213" y="546100"/>
            <a:ext cx="4960937" cy="5732463"/>
          </a:xfrm>
          <a:prstGeom prst="ellipse">
            <a:avLst/>
          </a:prstGeom>
          <a:solidFill>
            <a:schemeClr val="accent1">
              <a:alpha val="23921"/>
            </a:schemeClr>
          </a:solidFill>
          <a:ln w="19050" cap="rnd" algn="ctr">
            <a:solidFill>
              <a:srgbClr val="6F9526"/>
            </a:solidFill>
            <a:round/>
            <a:headEnd/>
            <a:tailEnd/>
          </a:ln>
        </p:spPr>
        <p:txBody>
          <a:bodyPr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800" b="1">
                <a:latin typeface="Times New Roman" pitchFamily="18" charset="0"/>
                <a:cs typeface="Times New Roman" pitchFamily="18" charset="0"/>
              </a:rPr>
              <a:t>Шкода</a:t>
            </a:r>
            <a:r>
              <a:rPr lang="uk-UA" sz="2800">
                <a:latin typeface="Times New Roman" pitchFamily="18" charset="0"/>
                <a:cs typeface="Times New Roman" pitchFamily="18" charset="0"/>
              </a:rPr>
              <a:t> - це матеріальні збитки, які виражаються у зменшенні майна потерпілого пацієнта і (або) зменшенні його нематеріального блага (життя, здоров'я)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и по запросу кримінальний код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513" y="1027113"/>
            <a:ext cx="36639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Овал 8"/>
          <p:cNvSpPr>
            <a:spLocks noChangeArrowheads="1"/>
          </p:cNvSpPr>
          <p:nvPr/>
        </p:nvSpPr>
        <p:spPr bwMode="auto">
          <a:xfrm>
            <a:off x="341313" y="247650"/>
            <a:ext cx="5719762" cy="3146425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19050" cap="rnd" algn="ctr">
            <a:solidFill>
              <a:srgbClr val="6F9526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uk-UA" b="1">
                <a:latin typeface="Times New Roman" pitchFamily="18" charset="0"/>
                <a:cs typeface="Times New Roman" pitchFamily="18" charset="0"/>
              </a:rPr>
              <a:t>Причинний зв'язок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 між протиправністю діяння та настанням шкідливих наслідків як третя умова настання цивільно-правової відповідальності у сфері медичної діяльності полягає у встановленні реального зв'язку між діями лікаря і настанням негативних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>
                <a:latin typeface="Times New Roman" pitchFamily="18" charset="0"/>
                <a:cs typeface="Times New Roman" pitchFamily="18" charset="0"/>
              </a:rPr>
              <a:t>наслідків.</a:t>
            </a:r>
            <a:endParaRPr lang="ru-RU" sz="1400">
              <a:latin typeface="Century Gothic" pitchFamily="34" charset="0"/>
            </a:endParaRPr>
          </a:p>
        </p:txBody>
      </p:sp>
      <p:sp>
        <p:nvSpPr>
          <p:cNvPr id="31747" name="Овал 9"/>
          <p:cNvSpPr>
            <a:spLocks noChangeArrowheads="1"/>
          </p:cNvSpPr>
          <p:nvPr/>
        </p:nvSpPr>
        <p:spPr bwMode="auto">
          <a:xfrm>
            <a:off x="341313" y="3735388"/>
            <a:ext cx="5719762" cy="3122612"/>
          </a:xfrm>
          <a:prstGeom prst="ellipse">
            <a:avLst/>
          </a:prstGeom>
          <a:solidFill>
            <a:schemeClr val="accent1">
              <a:alpha val="14117"/>
            </a:schemeClr>
          </a:solidFill>
          <a:ln w="19050" cap="rnd" algn="ctr">
            <a:solidFill>
              <a:srgbClr val="6F9526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uk-UA" sz="2000" b="1">
                <a:latin typeface="Times New Roman" pitchFamily="18" charset="0"/>
                <a:cs typeface="Times New Roman" pitchFamily="18" charset="0"/>
              </a:rPr>
              <a:t>Про умисел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мова йде у випадках, коли медичний працівник усвідомлював протиправність дій, які здійснював, і бажав настання пов'язаного з цими діями результату.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8038"/>
            <a:ext cx="12192000" cy="766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абличка 3"/>
          <p:cNvSpPr/>
          <p:nvPr/>
        </p:nvSpPr>
        <p:spPr>
          <a:xfrm>
            <a:off x="6973888" y="-247650"/>
            <a:ext cx="4913312" cy="686593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Необережна форма вини полягає у тому, що медичний працівник: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передбачив настання шкідливих наслідків, але самовпевнено сподівався на їх відвернення;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не передбачав настання шкідливих наслідків, хоча за необхідної уважності та завбачливості повинен був і міг передбачити ці наслідки.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стрелка влево/вправо 2"/>
          <p:cNvSpPr/>
          <p:nvPr/>
        </p:nvSpPr>
        <p:spPr>
          <a:xfrm>
            <a:off x="5053013" y="3208338"/>
            <a:ext cx="1216025" cy="484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51013" y="1152525"/>
            <a:ext cx="3162300" cy="528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цивільним законодавством діє принцип презумпції вини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заподіювача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шкоди при наданні медичної допомоги, тому відсутність вини доводиться особою, яка вчинила правопорушення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33795" name="Picture 2" descr="Картинки по запросу цивільний коде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8738" y="1198563"/>
            <a:ext cx="35718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735388" y="44450"/>
            <a:ext cx="3854450" cy="1587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є розголошенням лікарської таємниці: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14475" y="1795463"/>
            <a:ext cx="3600450" cy="259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6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Розголошення лікарської таємниці </a:t>
            </a:r>
            <a:r>
              <a:rPr lang="uk-UA" sz="26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усвідомленою згодою особи або її законного представника</a:t>
            </a:r>
            <a:r>
              <a:rPr lang="uk-UA" sz="2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4250" y="1724025"/>
            <a:ext cx="3533775" cy="2603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відомостей про стан психічного здоров'я особи та про надання їй психіатричної допомоги </a:t>
            </a:r>
            <a:r>
              <a:rPr lang="uk-UA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згоди цієї особи або без згоди її законного представника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для: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346950" y="4421188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43225" y="4962525"/>
            <a:ext cx="4191000" cy="1776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організації надання особі, яка страждає на тяжкий психічний розлад, психіатричної допомоги;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24813" y="5089525"/>
            <a:ext cx="4167187" cy="177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провадження дізнання, досудового слідства або судового розгляду за письмовим запитом особи, яка проводить дізнання, слідчого, прокурора та суду;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2060575" y="428625"/>
            <a:ext cx="7605713" cy="584200"/>
          </a:xfrm>
          <a:prstGeom prst="rect">
            <a:avLst/>
          </a:prstGeom>
          <a:solidFill>
            <a:srgbClr val="FFF1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  <p:pic>
        <p:nvPicPr>
          <p:cNvPr id="35842" name="Picture 5" descr="logo GARO Partn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713" y="1935163"/>
            <a:ext cx="44640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2120900" y="4981575"/>
            <a:ext cx="7605713" cy="528638"/>
          </a:xfrm>
          <a:prstGeom prst="rect">
            <a:avLst/>
          </a:prstGeom>
          <a:solidFill>
            <a:srgbClr val="FFF1E1"/>
          </a:solidFill>
          <a:ln w="9525">
            <a:solidFill>
              <a:srgbClr val="FFF1E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www.garopartners.com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860425"/>
            <a:ext cx="6619875" cy="5662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 розголошенням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лікарської таємниці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Умисне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розголошення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лікарської таємниці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якій вона стала відома у зв'язку з виконанням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 чи службових обов'язків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таке діяння спричинило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тяжкі наслідки (145 КК України).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 </a:t>
            </a:r>
            <a:endParaRPr lang="ru-RU" dirty="0"/>
          </a:p>
        </p:txBody>
      </p:sp>
      <p:pic>
        <p:nvPicPr>
          <p:cNvPr id="2048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1650" y="1146175"/>
            <a:ext cx="3198813" cy="439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10800000" flipV="1">
            <a:off x="1155700" y="436563"/>
            <a:ext cx="8824913" cy="620077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uk-UA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Таким чином вирізняється чотири обов’язкові елементи, що в своїй сукупності тягнуть за собою настання кримінальної відповідальності. </a:t>
            </a: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саме: </a:t>
            </a: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умисел (прямий або непрямий) на вчинення злочину і необережність у ставленні до його наслідків; </a:t>
            </a:r>
            <a:b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специфіка розголошеної інформації, а саме розголошення саме лікарської таємниці; </a:t>
            </a:r>
            <a:b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розголошення інформації, яка стала відома саме у зв’язку з виконанням професійних або службових  обов’язків;</a:t>
            </a:r>
            <a: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настання тяжких наслідків пов’язаних причинно-наслідковим зв’язком із розголошенням лікарської таємниці.</a:t>
            </a:r>
            <a: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287338"/>
            <a:ext cx="8956675" cy="21415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uk-UA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Лікарською таємницею</a:t>
            </a:r>
            <a:r>
              <a:rPr lang="uk-UA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є, зокрема, відомості про:</a:t>
            </a:r>
            <a:endParaRPr lang="ru-RU" smtClean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50" y="1814513"/>
            <a:ext cx="3814763" cy="3536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факти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 за психіатричною допомогою та лікування у психіатричному закладі чи перебування в психоневрологічних закладах для соціального захисту або спеціального навчання, а також інші відомості про стан психічного здоров'я особи, її приватне життя;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62313" y="5513388"/>
            <a:ext cx="5445125" cy="1314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Лікарську таємницю (інформацію про пацієнта) слід відрізняти від медичної таємниці (інформації для пацієнта).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03688" y="1814513"/>
            <a:ext cx="3986212" cy="3589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None/>
              <a:defRPr/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зараження особи інфекційною хворобою, що передається статевим шляхом, проведені медичні огляди та обстеження з цього приводу, дані інтимного характеру, отримані у зв'язку з виконанням професійних обов'язків посадовими особами та медичними працівниками закладів охорони здоров'я;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83575" y="1449388"/>
            <a:ext cx="3908425" cy="395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None/>
              <a:defRPr/>
            </a:pPr>
            <a:r>
              <a:rPr lang="uk-UA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результати медичного обстеження осіб, які подали заяву про реєстрацію шлюбу (вони повідомляються лише цим особам. При цьому приховання тяжкої хвороби, а також хвороби, небезпечної для другого з подружжя, їхніх нащадків, може бути підставою для визнання шлюбу недійсним).</a:t>
            </a:r>
            <a:endPara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1252538"/>
            <a:ext cx="4244975" cy="4711700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 злочину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спеціальний.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Ним є </a:t>
            </a:r>
            <a:r>
              <a:rPr lang="uk-U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медичні працівники </a:t>
            </a:r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особи, у т. ч. і службові, яким відповідна інформація стала відома у зв'язку з виконанням професійних чи службових обов'язків.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50075" y="1143000"/>
            <a:ext cx="3200400" cy="4572000"/>
          </a:xfrm>
        </p:spPr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75" y="852488"/>
            <a:ext cx="54133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04825" y="792163"/>
            <a:ext cx="5205413" cy="5581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None/>
              <a:defRPr/>
            </a:pPr>
            <a:r>
              <a:rPr lang="uk-UA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Суб'єкт злочину </a:t>
            </a: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спеціальний. </a:t>
            </a: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None/>
              <a:defRPr/>
            </a:pP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Ним є </a:t>
            </a:r>
            <a:r>
              <a:rPr lang="uk-UA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медичні працівники </a:t>
            </a:r>
            <a:r>
              <a:rPr lang="uk-UA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та інші особи, у т. ч. і службові, яким відповідна інформація стала відома у зв'язку з виконанням професійних чи службових обов'язків. </a:t>
            </a:r>
            <a:endParaRPr lang="ru-RU" sz="28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785938"/>
            <a:ext cx="5649913" cy="4564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>
              <a:buFont typeface="Wingdings" pitchFamily="2" charset="2"/>
              <a:buChar char="ü"/>
              <a:defRPr/>
            </a:pPr>
            <a:r>
              <a:rPr lang="uk-UA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а) сама особа, стану здоров'я якої стосується лікарська таємниця та її законний представник; 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35563" y="1900238"/>
            <a:ext cx="6567487" cy="4737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uk-UA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б) особи, яким у зв'язку з навчанням або виконанням громадських чи інших, крім професійних і службових, обов'язків, стала відома лікарська таємниця, незважаючи на те, що цим особам законами України (зокрема</a:t>
            </a:r>
            <a:r>
              <a:rPr lang="uk-UA" sz="2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Законом "Про психіатричну допомогу") </a:t>
            </a:r>
            <a:r>
              <a:rPr lang="uk-UA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 прямо заборонено її розголошувати.</a:t>
            </a:r>
            <a:endParaRPr lang="ru-RU" sz="2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43313" y="0"/>
            <a:ext cx="3686175" cy="17859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 цього злочину не є: 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55700" y="1638300"/>
            <a:ext cx="8629650" cy="5759450"/>
          </a:xfrm>
        </p:spPr>
        <p:txBody>
          <a:bodyPr rtlCol="0">
            <a:normAutofit lnSpcReduction="10000"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характеризується діянням у виді розголошення лікарської таємниці, тяжкими наслідками, а також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причиновим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зв'язком між діянням і наслідками.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розголошення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усну чи письмову розповідь стороннім особам про зміст документів, що містять лікарську таємницю, у т. ч. через засоби масової інформації, та інше віддання гласності певних відомостей</a:t>
            </a:r>
            <a:r>
              <a:rPr lang="uk-U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розголошення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усну чи письмову розповідь стороннім особам про зміст документів, що містять лікарську таємницю, у т. ч. через засоби масової інформації, та інше віддання гласності певних відомостей.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63550" y="750888"/>
            <a:ext cx="10167938" cy="590867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Wingdings" pitchFamily="2" charset="2"/>
              <a:buNone/>
            </a:pPr>
            <a:r>
              <a:rPr lang="uk-UA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Злочин</a:t>
            </a:r>
            <a:r>
              <a:rPr 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характеризується діянням у виді розголошення лікарської таємниці, тяжкими наслідками, а також причиновим зв'язком між діянням і наслідками. </a:t>
            </a:r>
          </a:p>
          <a:p>
            <a:pPr marL="342900" indent="-342900" algn="just">
              <a:buFont typeface="Wingdings" pitchFamily="2" charset="2"/>
              <a:buNone/>
            </a:pP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None/>
            </a:pPr>
            <a:r>
              <a:rPr lang="uk-UA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Поняття розголошення </a:t>
            </a:r>
            <a:r>
              <a:rPr 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означає усну чи письмову розповідь стороннім особам про зміст документів, що містять лікарську таємницю, у т. ч. через засоби масової інформації, та інше віддання гласності певних відомостей. </a:t>
            </a:r>
          </a:p>
          <a:p>
            <a:pPr marL="342900" indent="-342900" algn="just">
              <a:buFont typeface="Wingdings" pitchFamily="2" charset="2"/>
              <a:buNone/>
            </a:pPr>
            <a:r>
              <a:rPr 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342900" indent="-342900" algn="just">
              <a:buFont typeface="Wingdings" pitchFamily="2" charset="2"/>
              <a:buNone/>
            </a:pPr>
            <a:r>
              <a:rPr 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Злочин вважається </a:t>
            </a:r>
            <a:r>
              <a:rPr lang="uk-UA" sz="28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закінченим</a:t>
            </a:r>
            <a:r>
              <a:rPr lang="uk-UA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моменту настання тяжких наслідків. </a:t>
            </a:r>
          </a:p>
          <a:p>
            <a:pPr marL="342900" indent="-342900" algn="just">
              <a:buFont typeface="Wingdings" pitchFamily="2" charset="2"/>
              <a:buNone/>
            </a:pPr>
            <a:endParaRPr lang="uk-UA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None/>
            </a:pPr>
            <a:endParaRPr lang="ru-RU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167063" y="671513"/>
            <a:ext cx="5594350" cy="57435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Міри відповідальності:</a:t>
            </a:r>
          </a:p>
          <a:p>
            <a:pPr algn="ctr"/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штраф до п'ятдесяти неоподатковуваних мінімумів доходів громадян (850 грн.);</a:t>
            </a:r>
            <a:endParaRPr lang="ru-RU" sz="2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громадські роботи на строк до 240 годин;</a:t>
            </a:r>
            <a:endParaRPr lang="ru-RU" sz="2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позбавлення права обіймати певні посади чи займатися певною діяльністю на строк до 3 років;</a:t>
            </a:r>
            <a:endParaRPr lang="ru-RU" sz="28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uk-UA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виправні роботи на строк до 2 років.</a:t>
            </a:r>
            <a:endParaRPr lang="ru-RU" sz="3200" i="1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ChangeArrowheads="1"/>
          </p:cNvSpPr>
          <p:nvPr/>
        </p:nvSpPr>
        <p:spPr bwMode="auto">
          <a:xfrm>
            <a:off x="1216025" y="1965325"/>
            <a:ext cx="84201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buFont typeface="Arial" charset="0"/>
              <a:buNone/>
            </a:pPr>
            <a:r>
              <a:rPr lang="uk-UA" sz="3200" b="1" u="sng">
                <a:solidFill>
                  <a:schemeClr val="accent1"/>
                </a:solidFill>
              </a:rPr>
              <a:t>Відповідальність у цивільному праві за свого працівника несе роботодавець</a:t>
            </a:r>
            <a:r>
              <a:rPr lang="uk-UA" sz="3200">
                <a:solidFill>
                  <a:schemeClr val="accent1"/>
                </a:solidFill>
              </a:rPr>
              <a:t>, </a:t>
            </a:r>
          </a:p>
          <a:p>
            <a:pPr algn="ctr" defTabSz="914400">
              <a:buFont typeface="Arial" charset="0"/>
              <a:buNone/>
            </a:pPr>
            <a:r>
              <a:rPr lang="uk-UA" sz="3200">
                <a:solidFill>
                  <a:schemeClr val="accent1"/>
                </a:solidFill>
              </a:rPr>
              <a:t>тобто в даному випадку - лікувально-профілактичний заклад, в якому працює медичний працівник</a:t>
            </a:r>
            <a:endParaRPr lang="ru-RU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5002</TotalTime>
  <Words>854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Century Gothic</vt:lpstr>
      <vt:lpstr>Wingdings 3</vt:lpstr>
      <vt:lpstr>Calibri</vt:lpstr>
      <vt:lpstr>Times New Roman</vt:lpstr>
      <vt:lpstr>Wingdings</vt:lpstr>
      <vt:lpstr>Ион</vt:lpstr>
      <vt:lpstr>Ион</vt:lpstr>
      <vt:lpstr>Ион</vt:lpstr>
      <vt:lpstr>Ион</vt:lpstr>
      <vt:lpstr>Незаконне розголошення лікарської таємниці </vt:lpstr>
      <vt:lpstr>Слайд 2</vt:lpstr>
      <vt:lpstr>Таким чином вирізняється чотири обов’язкові елементи, що в своїй сукупності тягнуть за собою настання кримінальної відповідальності.   А саме:  - умисел (прямий або непрямий) на вчинення злочину і необережність у ставленні до його наслідків;   - специфіка розголошеної інформації, а саме розголошення саме лікарської таємниці;   - розголошення інформації, яка стала відома саме у зв’язку з виконанням професійних або службових  обов’язків;  - настання тяжких наслідків пов’язаних причинно-наслідковим зв’язком із розголошенням лікарської таємниці. </vt:lpstr>
      <vt:lpstr>Лікарською таємницею є, зокрема, відомості про:</vt:lpstr>
      <vt:lpstr>Суб'єкт злочину спеціальний.  Ним є медичні працівники та інші особи, у т. ч. і службові, яким відповідна інформація стала відома у зв'язку з виконанням професійних чи службових обов'язків.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Незаконне розголошення лікарської таємниці</dc:title>
  <dc:creator>Владелец</dc:creator>
  <cp:lastModifiedBy>Анна Гаро</cp:lastModifiedBy>
  <cp:revision>37</cp:revision>
  <dcterms:created xsi:type="dcterms:W3CDTF">2017-12-01T11:37:59Z</dcterms:created>
  <dcterms:modified xsi:type="dcterms:W3CDTF">2017-12-07T09:25:00Z</dcterms:modified>
</cp:coreProperties>
</file>